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4" r:id="rId7"/>
    <p:sldId id="262" r:id="rId8"/>
    <p:sldId id="263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18" Type="http://schemas.openxmlformats.org/officeDocument/2006/relationships/slide" Target="slides/slide17.xml" /><Relationship Id="rId3" Type="http://schemas.openxmlformats.org/officeDocument/2006/relationships/slide" Target="slides/slide2.xml" /><Relationship Id="rId21" Type="http://schemas.openxmlformats.org/officeDocument/2006/relationships/slide" Target="slides/slide20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slide" Target="slides/slide16.xml" /><Relationship Id="rId25" Type="http://schemas.openxmlformats.org/officeDocument/2006/relationships/tableStyles" Target="tableStyles.xml" /><Relationship Id="rId2" Type="http://schemas.openxmlformats.org/officeDocument/2006/relationships/slide" Target="slides/slide1.xml" /><Relationship Id="rId16" Type="http://schemas.openxmlformats.org/officeDocument/2006/relationships/slide" Target="slides/slide15.xml" /><Relationship Id="rId20" Type="http://schemas.openxmlformats.org/officeDocument/2006/relationships/slide" Target="slides/slide19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24" Type="http://schemas.openxmlformats.org/officeDocument/2006/relationships/theme" Target="theme/theme1.xml" /><Relationship Id="rId5" Type="http://schemas.openxmlformats.org/officeDocument/2006/relationships/slide" Target="slides/slide4.xml" /><Relationship Id="rId15" Type="http://schemas.openxmlformats.org/officeDocument/2006/relationships/slide" Target="slides/slide14.xml" /><Relationship Id="rId23" Type="http://schemas.openxmlformats.org/officeDocument/2006/relationships/viewProps" Target="viewProps.xml" /><Relationship Id="rId10" Type="http://schemas.openxmlformats.org/officeDocument/2006/relationships/slide" Target="slides/slide9.xml" /><Relationship Id="rId19" Type="http://schemas.openxmlformats.org/officeDocument/2006/relationships/slide" Target="slides/slide18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slide" Target="slides/slide13.xml" /><Relationship Id="rId22" Type="http://schemas.openxmlformats.org/officeDocument/2006/relationships/presProps" Target="presProp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7/8/2020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7/8/2020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image" Target="../media/image1.jpg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7/8/2020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EAED1B-ED11-C848-8E57-5382D7C3DD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767953"/>
            <a:ext cx="11430000" cy="5679281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hi-IN" sz="5400" b="1" i="1">
                <a:solidFill>
                  <a:srgbClr val="00B0F0"/>
                </a:solidFill>
              </a:rPr>
              <a:t>प्रा. सुनील ए. बिराजदार </a:t>
            </a:r>
            <a:endParaRPr lang="en-US" sz="5400" b="1" i="1">
              <a:solidFill>
                <a:srgbClr val="00B0F0"/>
              </a:solidFill>
            </a:endParaRPr>
          </a:p>
          <a:p>
            <a:pPr marL="0" indent="0" algn="ctr">
              <a:buNone/>
            </a:pPr>
            <a:r>
              <a:rPr lang="hi-IN" sz="5400" b="1" i="1">
                <a:solidFill>
                  <a:srgbClr val="00B0F0"/>
                </a:solidFill>
              </a:rPr>
              <a:t>राज्यशास्त्र विभाग प्रमुख</a:t>
            </a:r>
            <a:r>
              <a:rPr lang="en-US" sz="5400" b="1" i="1">
                <a:solidFill>
                  <a:srgbClr val="00B0F0"/>
                </a:solidFill>
              </a:rPr>
              <a:t> </a:t>
            </a:r>
          </a:p>
          <a:p>
            <a:pPr marL="0" indent="0" algn="ctr">
              <a:buNone/>
            </a:pPr>
            <a:r>
              <a:rPr lang="en-US" sz="5400" b="1" i="1">
                <a:solidFill>
                  <a:srgbClr val="00B0F0"/>
                </a:solidFill>
              </a:rPr>
              <a:t> श्री</a:t>
            </a:r>
            <a:r>
              <a:rPr lang="hi-IN" sz="5400" b="1" i="1">
                <a:solidFill>
                  <a:srgbClr val="00B0F0"/>
                </a:solidFill>
              </a:rPr>
              <a:t> छत्रपती शिवाजी महाविद्यालय उमरगा</a:t>
            </a:r>
            <a:endParaRPr lang="en-US" sz="5400" b="1" i="1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64136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CF1EAF-7321-0C44-93CC-9E765FD48C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6719" y="428624"/>
            <a:ext cx="11465719" cy="5453063"/>
          </a:xfrm>
        </p:spPr>
        <p:txBody>
          <a:bodyPr>
            <a:normAutofit/>
          </a:bodyPr>
          <a:lstStyle/>
          <a:p>
            <a:r>
              <a:rPr lang="hi-IN" sz="4400"/>
              <a:t> </a:t>
            </a:r>
            <a:r>
              <a:rPr lang="hi-IN" sz="5400" b="1"/>
              <a:t>सार्वभोमत्व: - </a:t>
            </a:r>
            <a:r>
              <a:rPr lang="hi-IN" sz="4400"/>
              <a:t>          </a:t>
            </a:r>
            <a:endParaRPr lang="en-US" sz="4400"/>
          </a:p>
          <a:p>
            <a:pPr marL="0" indent="0">
              <a:buNone/>
            </a:pPr>
            <a:r>
              <a:rPr lang="hi-IN" sz="4400"/>
              <a:t>* रुसोने सामाजिक कराच्या माध्यमातून जनतेच्या सार्वभौमत्वाचे कल्पना मांडली.</a:t>
            </a:r>
            <a:endParaRPr lang="en-US" sz="4400"/>
          </a:p>
          <a:p>
            <a:pPr marL="0" indent="0">
              <a:buNone/>
            </a:pPr>
            <a:r>
              <a:rPr lang="hi-IN" sz="4400"/>
              <a:t>* सामूहिक ईहे चा एक घटक म्हणून प्रत्येक व्यक्ती सार्वभौम सत्तेची भागीदार असते.</a:t>
            </a:r>
            <a:endParaRPr lang="en-US" sz="4400"/>
          </a:p>
        </p:txBody>
      </p:sp>
    </p:spTree>
    <p:extLst>
      <p:ext uri="{BB962C8B-B14F-4D97-AF65-F5344CB8AC3E}">
        <p14:creationId xmlns:p14="http://schemas.microsoft.com/office/powerpoint/2010/main" val="28198254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65ED15-9632-DA46-9B35-F5E46295BB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1469" y="464344"/>
            <a:ext cx="11513344" cy="54292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i-IN" sz="5400"/>
              <a:t>* रुसोने सामूहिक ईहे च्या माध्यमातून जनतेच्या सार्वभौमत्वाची कल्पना मांडून लोकशाही तत्त्वाचा पाया घातला. </a:t>
            </a:r>
            <a:endParaRPr lang="en-US" sz="5400"/>
          </a:p>
        </p:txBody>
      </p:sp>
    </p:spTree>
    <p:extLst>
      <p:ext uri="{BB962C8B-B14F-4D97-AF65-F5344CB8AC3E}">
        <p14:creationId xmlns:p14="http://schemas.microsoft.com/office/powerpoint/2010/main" val="1818573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0A9E39-AC50-6C41-9B62-065E0B5C3E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6719" y="261938"/>
            <a:ext cx="11370469" cy="5619750"/>
          </a:xfrm>
        </p:spPr>
        <p:txBody>
          <a:bodyPr>
            <a:normAutofit lnSpcReduction="10000"/>
          </a:bodyPr>
          <a:lstStyle/>
          <a:p>
            <a:r>
              <a:rPr lang="hi-IN" sz="4800" b="1"/>
              <a:t>रुसोचा सामूहिक ईहा सिद्धांत:-  </a:t>
            </a:r>
            <a:r>
              <a:rPr lang="hi-IN" sz="4400"/>
              <a:t>          * सामूहिक ईहा हा रुसोच्या राजकीय विचाराचा केंद्रबिंदू आहे.</a:t>
            </a:r>
            <a:endParaRPr lang="en-US" sz="4400"/>
          </a:p>
          <a:p>
            <a:r>
              <a:rPr lang="hi-IN" sz="4400"/>
              <a:t>रुसोची सामुहिक ईहा  आधुनिक राज्यशास्त्राला लाभलेली महत्त्वाची देणगी आहे.</a:t>
            </a:r>
            <a:endParaRPr lang="en-US" sz="4400"/>
          </a:p>
          <a:p>
            <a:r>
              <a:rPr lang="hi-IN" sz="4400"/>
              <a:t>* वास्तविक इच्छा व्यक्ती हिताला प्राधान्य देऊन समाज त्याकडे दुर्लक्ष करते.</a:t>
            </a:r>
            <a:endParaRPr lang="en-US" sz="4400"/>
          </a:p>
        </p:txBody>
      </p:sp>
    </p:spTree>
    <p:extLst>
      <p:ext uri="{BB962C8B-B14F-4D97-AF65-F5344CB8AC3E}">
        <p14:creationId xmlns:p14="http://schemas.microsoft.com/office/powerpoint/2010/main" val="25704132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A38636-BAC4-FF4B-B870-BF6B6CDCF9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0766" y="190498"/>
            <a:ext cx="11370468" cy="5524501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hi-IN" sz="5200" b="1"/>
              <a:t>1. वास्तविक इच्छा किंवा /ईहा:-   </a:t>
            </a:r>
            <a:r>
              <a:rPr lang="hi-IN" sz="4400"/>
              <a:t>        </a:t>
            </a:r>
            <a:endParaRPr lang="en-US" sz="4400"/>
          </a:p>
          <a:p>
            <a:pPr marL="0" indent="0">
              <a:buNone/>
            </a:pPr>
            <a:r>
              <a:rPr lang="hi-IN" sz="4400"/>
              <a:t> * ही इच्छा भावनाप्रधान असून व्यक्तिनिष्ठ स्वरूपाची असते. </a:t>
            </a:r>
            <a:endParaRPr lang="en-US" sz="4400"/>
          </a:p>
          <a:p>
            <a:pPr marL="0" indent="0">
              <a:buNone/>
            </a:pPr>
            <a:r>
              <a:rPr lang="hi-IN" sz="4400"/>
              <a:t>* वास्तविक इच्छा किंवा ईहा स्वार्थी, अविवेकी ,दूरदर्शन व स्थानिक स्वरूपाचे असते.</a:t>
            </a:r>
            <a:endParaRPr lang="en-US" sz="4400"/>
          </a:p>
          <a:p>
            <a:pPr marL="0" indent="0">
              <a:buNone/>
            </a:pPr>
            <a:r>
              <a:rPr lang="hi-IN" sz="4400"/>
              <a:t>* वास्तविक इच्छा व्यक्ती हिताला प्राधान्य देऊन समाज त्याकडे दुर्लक्ष करते.</a:t>
            </a:r>
            <a:endParaRPr lang="en-US" sz="4400"/>
          </a:p>
        </p:txBody>
      </p:sp>
    </p:spTree>
    <p:extLst>
      <p:ext uri="{BB962C8B-B14F-4D97-AF65-F5344CB8AC3E}">
        <p14:creationId xmlns:p14="http://schemas.microsoft.com/office/powerpoint/2010/main" val="35151086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05D9B8-6A2E-FA46-B15E-3D7B09507B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5282" y="178594"/>
            <a:ext cx="11501436" cy="553640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hi-IN" sz="5200" b="1"/>
              <a:t>2. आदर्श इच्छा किंवा ईहा:-   </a:t>
            </a:r>
            <a:r>
              <a:rPr lang="hi-IN" sz="4400"/>
              <a:t>       </a:t>
            </a:r>
            <a:endParaRPr lang="en-US" sz="4400"/>
          </a:p>
          <a:p>
            <a:pPr marL="0" indent="0">
              <a:buNone/>
            </a:pPr>
            <a:r>
              <a:rPr lang="hi-IN" sz="4400"/>
              <a:t>* रुसने आदर्श इच्छे  लाच सामाजिक इच्छा असे म्हटले आहे.</a:t>
            </a:r>
            <a:endParaRPr lang="en-US" sz="4400"/>
          </a:p>
          <a:p>
            <a:pPr marL="0" indent="0">
              <a:buNone/>
            </a:pPr>
            <a:r>
              <a:rPr lang="hi-IN" sz="4400"/>
              <a:t>* आदर्श इच्छा निस्वार्थ , दूरदर्शी , कल्याणकारी, स्वातंत्र्याची द्योतक असते.</a:t>
            </a:r>
            <a:endParaRPr lang="en-US" sz="4400"/>
          </a:p>
          <a:p>
            <a:pPr marL="0" indent="0">
              <a:buNone/>
            </a:pPr>
            <a:r>
              <a:rPr lang="hi-IN" sz="4400"/>
              <a:t>* आदर्श इच्छेत व्यक्ती हिताला दुय्यम म्हणून समाजहिताला महत्व दिलेले असते.</a:t>
            </a:r>
            <a:endParaRPr lang="en-US" sz="4400"/>
          </a:p>
        </p:txBody>
      </p:sp>
    </p:spTree>
    <p:extLst>
      <p:ext uri="{BB962C8B-B14F-4D97-AF65-F5344CB8AC3E}">
        <p14:creationId xmlns:p14="http://schemas.microsoft.com/office/powerpoint/2010/main" val="32467385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CA91EA-A26E-9243-B2C8-E8BB1A99CF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8860" y="380999"/>
            <a:ext cx="11394280" cy="545306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i-IN" sz="4800"/>
              <a:t> </a:t>
            </a:r>
            <a:r>
              <a:rPr lang="hi-IN" sz="5400" b="1"/>
              <a:t>सामूहिक ईहा:-</a:t>
            </a:r>
            <a:endParaRPr lang="en-US" sz="5400" b="1"/>
          </a:p>
          <a:p>
            <a:pPr marL="0" indent="0">
              <a:buNone/>
            </a:pPr>
            <a:r>
              <a:rPr lang="hi-IN" sz="4800"/>
              <a:t>* समाजातील सर्व व्यक्तींच्या आदर्श इच्छांचा समन्वय म्हणजेच सामूहिक ईहा होय.</a:t>
            </a:r>
            <a:endParaRPr lang="en-US" sz="4800"/>
          </a:p>
          <a:p>
            <a:pPr marL="0" indent="0">
              <a:buNone/>
            </a:pPr>
            <a:r>
              <a:rPr lang="hi-IN" sz="4800"/>
              <a:t>* सामुहिक इच्छा सर्वांची इच्छा असून समाजकल्याण हा त्याचा उद्देश असतो.</a:t>
            </a:r>
            <a:endParaRPr lang="en-US" sz="4800"/>
          </a:p>
        </p:txBody>
      </p:sp>
    </p:spTree>
    <p:extLst>
      <p:ext uri="{BB962C8B-B14F-4D97-AF65-F5344CB8AC3E}">
        <p14:creationId xmlns:p14="http://schemas.microsoft.com/office/powerpoint/2010/main" val="157401693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D03A51-D182-344E-9313-54752E4F6C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3140" y="511969"/>
            <a:ext cx="11465719" cy="554831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i-IN" sz="5400"/>
              <a:t>* बहुमताची इच्छा म्हणजे सामूहिक इच्छा नसते कारण ती वास्तविक इच्छा असू शकते की बहुमताची असू शकते ती जर आदर्श इच्छा असेल तरच तिला सामुहिक इच्छा असे म्हणतात.</a:t>
            </a:r>
            <a:endParaRPr lang="en-US" sz="5400"/>
          </a:p>
        </p:txBody>
      </p:sp>
    </p:spTree>
    <p:extLst>
      <p:ext uri="{BB962C8B-B14F-4D97-AF65-F5344CB8AC3E}">
        <p14:creationId xmlns:p14="http://schemas.microsoft.com/office/powerpoint/2010/main" val="152990590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BA1090-A96A-3A41-BA7C-5870390A39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6719" y="357189"/>
            <a:ext cx="11358562" cy="5405436"/>
          </a:xfrm>
        </p:spPr>
        <p:txBody>
          <a:bodyPr>
            <a:normAutofit/>
          </a:bodyPr>
          <a:lstStyle/>
          <a:p>
            <a:r>
              <a:rPr lang="hi-IN" sz="5400" b="1"/>
              <a:t>सामुहिक इच्छेची /ईहाची वैशिष्ट्ये:-</a:t>
            </a:r>
            <a:endParaRPr lang="en-US" sz="5400" b="1"/>
          </a:p>
          <a:p>
            <a:r>
              <a:rPr lang="hi-IN" sz="5400"/>
              <a:t>1. स्थायित्व</a:t>
            </a:r>
            <a:endParaRPr lang="en-US" sz="5400"/>
          </a:p>
          <a:p>
            <a:r>
              <a:rPr lang="hi-IN" sz="5400"/>
              <a:t>2. अप्रतिनिधी</a:t>
            </a:r>
            <a:endParaRPr lang="en-US" sz="5400"/>
          </a:p>
          <a:p>
            <a:r>
              <a:rPr lang="hi-IN" sz="5400"/>
              <a:t>3. एकत्व</a:t>
            </a:r>
            <a:endParaRPr lang="en-US" sz="5400"/>
          </a:p>
        </p:txBody>
      </p:sp>
    </p:spTree>
    <p:extLst>
      <p:ext uri="{BB962C8B-B14F-4D97-AF65-F5344CB8AC3E}">
        <p14:creationId xmlns:p14="http://schemas.microsoft.com/office/powerpoint/2010/main" val="164310011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89993D-4153-4D49-9282-D791DA999C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4345" y="381000"/>
            <a:ext cx="11370468" cy="5500688"/>
          </a:xfrm>
        </p:spPr>
        <p:txBody>
          <a:bodyPr>
            <a:normAutofit/>
          </a:bodyPr>
          <a:lstStyle/>
          <a:p>
            <a:r>
              <a:rPr lang="hi-IN" sz="5400"/>
              <a:t>4. योग्य व न्यायपूर्ण</a:t>
            </a:r>
            <a:endParaRPr lang="en-US" sz="5400"/>
          </a:p>
          <a:p>
            <a:r>
              <a:rPr lang="hi-IN" sz="5400"/>
              <a:t>5 .अदेत्व</a:t>
            </a:r>
            <a:endParaRPr lang="en-US" sz="5400"/>
          </a:p>
          <a:p>
            <a:r>
              <a:rPr lang="hi-IN" sz="5400"/>
              <a:t>6. सामूहिक ईहा सामान्य असते</a:t>
            </a:r>
            <a:endParaRPr lang="en-US" sz="5400"/>
          </a:p>
        </p:txBody>
      </p:sp>
    </p:spTree>
    <p:extLst>
      <p:ext uri="{BB962C8B-B14F-4D97-AF65-F5344CB8AC3E}">
        <p14:creationId xmlns:p14="http://schemas.microsoft.com/office/powerpoint/2010/main" val="51318494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7BDC9A-F4A2-9641-9333-48F2F445F9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0533" y="523876"/>
            <a:ext cx="10602416" cy="5524500"/>
          </a:xfrm>
        </p:spPr>
        <p:txBody>
          <a:bodyPr>
            <a:normAutofit/>
          </a:bodyPr>
          <a:lstStyle/>
          <a:p>
            <a:r>
              <a:rPr lang="hi-IN" sz="4800" b="1"/>
              <a:t>रूसोच्या सामाजिक कराराची वैशिष्ट्ये: -</a:t>
            </a:r>
            <a:endParaRPr lang="en-US" sz="4800" b="1"/>
          </a:p>
          <a:p>
            <a:pPr marL="0" indent="0">
              <a:buNone/>
            </a:pPr>
            <a:r>
              <a:rPr lang="hi-IN" sz="4400"/>
              <a:t>1. सर्वाला समतेची शास्वती</a:t>
            </a:r>
            <a:endParaRPr lang="en-US" sz="4400"/>
          </a:p>
          <a:p>
            <a:pPr marL="0" indent="0">
              <a:buNone/>
            </a:pPr>
            <a:r>
              <a:rPr lang="hi-IN" sz="4400"/>
              <a:t>2. स्वातंत्र्य अबाधित ठेवण्यासाठी</a:t>
            </a:r>
            <a:endParaRPr lang="en-US" sz="4400"/>
          </a:p>
          <a:p>
            <a:pPr marL="0" indent="0">
              <a:buNone/>
            </a:pPr>
            <a:r>
              <a:rPr lang="hi-IN" sz="4400"/>
              <a:t>3. अधिकच्या अधिकाराची प्राप्ती</a:t>
            </a:r>
            <a:endParaRPr lang="en-US" sz="4400"/>
          </a:p>
          <a:p>
            <a:pPr marL="0" indent="0">
              <a:buNone/>
            </a:pPr>
            <a:r>
              <a:rPr lang="hi-IN" sz="4400"/>
              <a:t>4. सार्वभौम  समूहाला अधिकार</a:t>
            </a:r>
            <a:endParaRPr lang="en-US" sz="4400"/>
          </a:p>
        </p:txBody>
      </p:sp>
    </p:spTree>
    <p:extLst>
      <p:ext uri="{BB962C8B-B14F-4D97-AF65-F5344CB8AC3E}">
        <p14:creationId xmlns:p14="http://schemas.microsoft.com/office/powerpoint/2010/main" val="24789744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489FA6-2EC9-3148-8703-AB8D53985C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9328" y="220265"/>
            <a:ext cx="11513343" cy="5697141"/>
          </a:xfrm>
        </p:spPr>
        <p:txBody>
          <a:bodyPr>
            <a:normAutofit/>
          </a:bodyPr>
          <a:lstStyle/>
          <a:p>
            <a:pPr algn="ctr"/>
            <a:r>
              <a:rPr lang="hi-IN" sz="4800"/>
              <a:t> </a:t>
            </a:r>
            <a:r>
              <a:rPr lang="hi-IN" sz="5400" b="1"/>
              <a:t>रुसोचा सामाजिक करार </a:t>
            </a:r>
            <a:endParaRPr lang="en-US" sz="5400" b="1"/>
          </a:p>
          <a:p>
            <a:endParaRPr lang="en-US" sz="4400"/>
          </a:p>
          <a:p>
            <a:r>
              <a:rPr lang="en-US" sz="4400"/>
              <a:t>सिद्धांतफ्रेंच</a:t>
            </a:r>
            <a:r>
              <a:rPr lang="hi-IN" sz="4400"/>
              <a:t> विचारवंत  सोशल कॉन्ट्रॅक्टर ग्रंथात  1762 मध्ये सार्वभौम सत्तेचा पाया जनताच असल्याचे सांगितले. या विचाराचा प्रभाव पडून फ्रान्स व अमेरिकेमध्ये राज्यक्रांती झाली.</a:t>
            </a:r>
            <a:endParaRPr lang="en-US" sz="4400"/>
          </a:p>
        </p:txBody>
      </p:sp>
    </p:spTree>
    <p:extLst>
      <p:ext uri="{BB962C8B-B14F-4D97-AF65-F5344CB8AC3E}">
        <p14:creationId xmlns:p14="http://schemas.microsoft.com/office/powerpoint/2010/main" val="239165073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EAE8E9-86C3-154A-A08B-B3EB598F92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6953" y="511970"/>
            <a:ext cx="11418094" cy="5548312"/>
          </a:xfrm>
        </p:spPr>
        <p:txBody>
          <a:bodyPr>
            <a:normAutofit/>
          </a:bodyPr>
          <a:lstStyle/>
          <a:p>
            <a:r>
              <a:rPr lang="hi-IN" sz="4800"/>
              <a:t>5. कराराचे सातत्य</a:t>
            </a:r>
            <a:endParaRPr lang="en-US" sz="4800"/>
          </a:p>
          <a:p>
            <a:r>
              <a:rPr lang="hi-IN" sz="4800"/>
              <a:t>6. सामुहिक इच्छेची निर्मिती</a:t>
            </a:r>
            <a:endParaRPr lang="en-US" sz="4800"/>
          </a:p>
          <a:p>
            <a:r>
              <a:rPr lang="hi-IN" sz="4800"/>
              <a:t>7. सेंद्रिय सिद्धांत</a:t>
            </a:r>
            <a:endParaRPr lang="en-US" sz="4800"/>
          </a:p>
          <a:p>
            <a:endParaRPr lang="en-US" sz="4800"/>
          </a:p>
          <a:p>
            <a:pPr marL="0" indent="0" algn="ctr">
              <a:buNone/>
            </a:pPr>
            <a:r>
              <a:rPr lang="en-US" sz="5400" b="1"/>
              <a:t>🙏  धन्यवाद  🙏</a:t>
            </a:r>
          </a:p>
        </p:txBody>
      </p:sp>
    </p:spTree>
    <p:extLst>
      <p:ext uri="{BB962C8B-B14F-4D97-AF65-F5344CB8AC3E}">
        <p14:creationId xmlns:p14="http://schemas.microsoft.com/office/powerpoint/2010/main" val="10095789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53FC5F-AB88-CD41-AC49-EF8F40A063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9328" y="0"/>
            <a:ext cx="11513343" cy="6119812"/>
          </a:xfrm>
        </p:spPr>
        <p:txBody>
          <a:bodyPr>
            <a:noAutofit/>
          </a:bodyPr>
          <a:lstStyle/>
          <a:p>
            <a:r>
              <a:rPr lang="hi-IN" sz="4400"/>
              <a:t>* </a:t>
            </a:r>
            <a:r>
              <a:rPr lang="hi-IN" sz="4800" b="1"/>
              <a:t>निसर्गावस्था: -  </a:t>
            </a:r>
            <a:r>
              <a:rPr lang="hi-IN" sz="4400"/>
              <a:t>                </a:t>
            </a:r>
            <a:endParaRPr lang="en-US" sz="4400"/>
          </a:p>
          <a:p>
            <a:pPr marL="0" indent="0">
              <a:buNone/>
            </a:pPr>
            <a:r>
              <a:rPr lang="hi-IN" sz="4400"/>
              <a:t>* नैसर्गिक अवस्था म्हणजे पृथ्वी वरील नंदनवनच होते असे रुसोना वाटते.</a:t>
            </a:r>
            <a:endParaRPr lang="en-US" sz="4400"/>
          </a:p>
          <a:p>
            <a:pPr marL="0" indent="0">
              <a:buNone/>
            </a:pPr>
            <a:r>
              <a:rPr lang="hi-IN" sz="4400"/>
              <a:t>* नैसर्गिक अवस्थेत मानव स्वच्छंदी , निष्पाप, चिंतामुक्त , आनंदी , एकाकी जीवन जगत होता.</a:t>
            </a:r>
            <a:endParaRPr lang="en-US" sz="4400"/>
          </a:p>
          <a:p>
            <a:pPr marL="0" indent="0">
              <a:buNone/>
            </a:pPr>
            <a:r>
              <a:rPr lang="hi-IN" sz="4400"/>
              <a:t>* सर्व माणसे स्वतंत्र , समान , स्वावलंबी, समाधानी जीवन जगत होते.</a:t>
            </a:r>
            <a:endParaRPr lang="en-US" sz="4400"/>
          </a:p>
        </p:txBody>
      </p:sp>
    </p:spTree>
    <p:extLst>
      <p:ext uri="{BB962C8B-B14F-4D97-AF65-F5344CB8AC3E}">
        <p14:creationId xmlns:p14="http://schemas.microsoft.com/office/powerpoint/2010/main" val="33825909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CE43BA-3D83-644B-85B3-4918F9CCD4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523874"/>
            <a:ext cx="11525249" cy="536971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hi-IN" sz="4400"/>
              <a:t>* माणसाला चांगले वाईट याची कल्पना / ज्ञान नव्हते.</a:t>
            </a:r>
            <a:endParaRPr lang="en-US" sz="4400"/>
          </a:p>
          <a:p>
            <a:pPr marL="0" indent="0">
              <a:buNone/>
            </a:pPr>
            <a:r>
              <a:rPr lang="hi-IN" sz="4400"/>
              <a:t>* निसर्ग अवस्थेत मानव रानटी होता.</a:t>
            </a:r>
            <a:endParaRPr lang="en-US" sz="4400"/>
          </a:p>
          <a:p>
            <a:pPr marL="0" indent="0">
              <a:buNone/>
            </a:pPr>
            <a:r>
              <a:rPr lang="hi-IN" sz="4400"/>
              <a:t>* निसर्ग अवस्थेत बद्दल होण्याचे कारण म्हणजे स्वातंत्र्य , समता याचा ऱ्हास होत होता.</a:t>
            </a:r>
            <a:endParaRPr lang="en-US" sz="4400"/>
          </a:p>
          <a:p>
            <a:pPr marL="0" indent="0">
              <a:buNone/>
            </a:pPr>
            <a:r>
              <a:rPr lang="hi-IN" sz="4400"/>
              <a:t>* बुद्धीचा विकास होऊन स्थिर जीवन जगण्याची कल्पना सुचली.</a:t>
            </a:r>
            <a:endParaRPr lang="en-US" sz="4400"/>
          </a:p>
        </p:txBody>
      </p:sp>
    </p:spTree>
    <p:extLst>
      <p:ext uri="{BB962C8B-B14F-4D97-AF65-F5344CB8AC3E}">
        <p14:creationId xmlns:p14="http://schemas.microsoft.com/office/powerpoint/2010/main" val="13047286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2A8682-AC2B-9547-A45D-07044F9F39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5281" y="952500"/>
            <a:ext cx="11549063" cy="498871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i-IN" sz="4800"/>
              <a:t>* मानव संपत्तीचा विचार करू लागला , यातूनच तुझे-माझे ही स्पर्धा सुरू झाली.</a:t>
            </a:r>
            <a:endParaRPr lang="en-US" sz="4800"/>
          </a:p>
          <a:p>
            <a:pPr marL="0" indent="0">
              <a:buNone/>
            </a:pPr>
            <a:r>
              <a:rPr lang="hi-IN" sz="4800"/>
              <a:t>* बुद्धी मुळे माणसे उद्योगी  बनली.</a:t>
            </a:r>
            <a:endParaRPr lang="en-US" sz="4800"/>
          </a:p>
          <a:p>
            <a:pPr marL="0" indent="0">
              <a:buNone/>
            </a:pPr>
            <a:r>
              <a:rPr lang="hi-IN" sz="4800"/>
              <a:t>* जन्मताच माणसात बौद्धिक विषमता असल्याने बहुतेक फरक जाणवत होता.</a:t>
            </a:r>
            <a:endParaRPr lang="en-US" sz="4800"/>
          </a:p>
        </p:txBody>
      </p:sp>
    </p:spTree>
    <p:extLst>
      <p:ext uri="{BB962C8B-B14F-4D97-AF65-F5344CB8AC3E}">
        <p14:creationId xmlns:p14="http://schemas.microsoft.com/office/powerpoint/2010/main" val="21157906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884B49-8357-0243-B3DC-9DE8E432E8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2906" y="321470"/>
            <a:ext cx="11489531" cy="566737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hi-IN" sz="4400"/>
              <a:t>* बुद्धिवादी , श्रमिक , कौशल्याचा वापर होऊ लागला म्हणजेच गरीब-श्रीमंत असा मतभेद निर्माण झाला.</a:t>
            </a:r>
            <a:endParaRPr lang="en-US" sz="4400"/>
          </a:p>
          <a:p>
            <a:pPr marL="0" indent="0">
              <a:buNone/>
            </a:pPr>
            <a:r>
              <a:rPr lang="hi-IN" sz="4400"/>
              <a:t>* समाजात वर्ग पडले.</a:t>
            </a:r>
            <a:endParaRPr lang="en-US" sz="4400"/>
          </a:p>
          <a:p>
            <a:pPr marL="0" indent="0">
              <a:buNone/>
            </a:pPr>
            <a:r>
              <a:rPr lang="hi-IN" sz="4400"/>
              <a:t>* सहकार्याची जागा संघर्षाने घेतली.</a:t>
            </a:r>
            <a:endParaRPr lang="en-US" sz="4400"/>
          </a:p>
          <a:p>
            <a:pPr marL="0" indent="0">
              <a:buNone/>
            </a:pPr>
            <a:r>
              <a:rPr lang="hi-IN" sz="4400"/>
              <a:t>* याचा परिणाम म्हणून यातून मार्ग काढण्यासाठी आपापसात करार पुढे आला.</a:t>
            </a:r>
            <a:endParaRPr lang="en-US" sz="4400"/>
          </a:p>
        </p:txBody>
      </p:sp>
    </p:spTree>
    <p:extLst>
      <p:ext uri="{BB962C8B-B14F-4D97-AF65-F5344CB8AC3E}">
        <p14:creationId xmlns:p14="http://schemas.microsoft.com/office/powerpoint/2010/main" val="24894187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FFEEFA-2F13-2E4B-AA85-45B47B5CCC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3375" y="654845"/>
            <a:ext cx="11525249" cy="5155406"/>
          </a:xfrm>
        </p:spPr>
        <p:txBody>
          <a:bodyPr>
            <a:normAutofit lnSpcReduction="10000"/>
          </a:bodyPr>
          <a:lstStyle/>
          <a:p>
            <a:r>
              <a:rPr lang="hi-IN" sz="4800" b="1"/>
              <a:t>सामाजिक करार: - </a:t>
            </a:r>
            <a:r>
              <a:rPr lang="hi-IN" sz="4400"/>
              <a:t>             </a:t>
            </a:r>
            <a:endParaRPr lang="en-US" sz="4400"/>
          </a:p>
          <a:p>
            <a:pPr marL="0" indent="0">
              <a:buNone/>
            </a:pPr>
            <a:r>
              <a:rPr lang="hi-IN" sz="4400"/>
              <a:t>* सामाजिक करार घडवून आणण्यात मुख्य अडचण म्हणजे जन्मताच मिळालेले स्वातंत्र्य न सोडण्याची इच्छा.</a:t>
            </a:r>
            <a:endParaRPr lang="en-US" sz="4400"/>
          </a:p>
          <a:p>
            <a:pPr marL="0" indent="0">
              <a:buNone/>
            </a:pPr>
            <a:r>
              <a:rPr lang="hi-IN" sz="4400"/>
              <a:t>* रुसो म्हणतो की, मूर्ख विक्षिप्त माणसाच आपल्या स्वातंत्र्याचा त्याग करू शकतात.</a:t>
            </a:r>
            <a:endParaRPr lang="en-US" sz="4400"/>
          </a:p>
        </p:txBody>
      </p:sp>
    </p:spTree>
    <p:extLst>
      <p:ext uri="{BB962C8B-B14F-4D97-AF65-F5344CB8AC3E}">
        <p14:creationId xmlns:p14="http://schemas.microsoft.com/office/powerpoint/2010/main" val="28855966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E48876-40A1-E243-A743-47E0B3C4D7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5750" y="952500"/>
            <a:ext cx="11596687" cy="498871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i-IN" sz="4800"/>
              <a:t>* माणसाने स्वतःचे  अधिकार समाजाकडे सोपवून सुद्धा स्वातंत्र्य अबाधित ठेवले.</a:t>
            </a:r>
            <a:endParaRPr lang="en-US" sz="4800"/>
          </a:p>
          <a:p>
            <a:pPr marL="0" indent="0">
              <a:buNone/>
            </a:pPr>
            <a:r>
              <a:rPr lang="hi-IN" sz="4800"/>
              <a:t>* नैतिक समाजाची निर्मिती झाली.</a:t>
            </a:r>
            <a:endParaRPr lang="en-US" sz="4800"/>
          </a:p>
          <a:p>
            <a:pPr marL="0" indent="0">
              <a:buNone/>
            </a:pPr>
            <a:r>
              <a:rPr lang="hi-IN" sz="4800"/>
              <a:t>* हा करार व्यक्ती आणि सामुदायिक अशा दोन पक्षात झालेला आहे.</a:t>
            </a:r>
            <a:endParaRPr lang="en-US" sz="4800"/>
          </a:p>
        </p:txBody>
      </p:sp>
    </p:spTree>
    <p:extLst>
      <p:ext uri="{BB962C8B-B14F-4D97-AF65-F5344CB8AC3E}">
        <p14:creationId xmlns:p14="http://schemas.microsoft.com/office/powerpoint/2010/main" val="10089541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15194C-5C73-D34D-8D8E-131BBDFCD2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6719" y="797718"/>
            <a:ext cx="11382375" cy="5012531"/>
          </a:xfrm>
        </p:spPr>
        <p:txBody>
          <a:bodyPr>
            <a:normAutofit/>
          </a:bodyPr>
          <a:lstStyle/>
          <a:p>
            <a:r>
              <a:rPr lang="hi-IN" sz="5400"/>
              <a:t>* या करारामुळे व्यक्तीला स्वातंत्र्य न गमावता नैसर्गिक अधिकाराची हमी , संरक्षण व सहकार्य या गोष्टी प्राप्त होतात.</a:t>
            </a:r>
            <a:endParaRPr lang="en-US" sz="5400"/>
          </a:p>
        </p:txBody>
      </p:sp>
    </p:spTree>
    <p:extLst>
      <p:ext uri="{BB962C8B-B14F-4D97-AF65-F5344CB8AC3E}">
        <p14:creationId xmlns:p14="http://schemas.microsoft.com/office/powerpoint/2010/main" val="3503026885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20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Gallery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Tanmay Birajdar</dc:creator>
  <cp:lastModifiedBy>Tanmay Birajdar</cp:lastModifiedBy>
  <cp:revision>5</cp:revision>
  <dcterms:created xsi:type="dcterms:W3CDTF">2020-07-08T04:35:01Z</dcterms:created>
  <dcterms:modified xsi:type="dcterms:W3CDTF">2020-07-08T06:13:08Z</dcterms:modified>
</cp:coreProperties>
</file>